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0" r:id="rId4"/>
    <p:sldId id="277" r:id="rId5"/>
    <p:sldId id="258" r:id="rId6"/>
    <p:sldId id="28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61" r:id="rId20"/>
    <p:sldId id="262" r:id="rId21"/>
    <p:sldId id="275" r:id="rId22"/>
    <p:sldId id="279" r:id="rId23"/>
    <p:sldId id="276" r:id="rId24"/>
    <p:sldId id="27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46"/>
    <p:restoredTop sz="96281"/>
  </p:normalViewPr>
  <p:slideViewPr>
    <p:cSldViewPr snapToGrid="0" snapToObjects="1">
      <p:cViewPr varScale="1">
        <p:scale>
          <a:sx n="120" d="100"/>
          <a:sy n="120" d="100"/>
        </p:scale>
        <p:origin x="20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8057C-AC8D-6847-BFD8-121BC93F553F}" type="datetimeFigureOut">
              <a:rPr lang="en-VN" smtClean="0"/>
              <a:t>15/11/2021</a:t>
            </a:fld>
            <a:endParaRPr lang="en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90C70E-4D8D-5C4B-8366-37D4854CC33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84836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0C70E-4D8D-5C4B-8366-37D4854CC335}" type="slidenum">
              <a:rPr lang="en-VN" smtClean="0"/>
              <a:t>9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113258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97AC5BA-2E03-8644-88FC-037C2E86DA60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2902-5FA5-FA49-8528-0C48ABCE3D04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D979-C7C1-FF46-82A5-9B49E4FB18EC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7B067-ABB4-B443-9099-FC6F8F97E09E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4AAEF1-0B9F-EE4C-B333-F34ED8B9E551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0AECA-E13D-544B-BA00-5C4C59035A9B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5A59-C87D-5B42-A718-2A638155DD12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1513-271C-8145-9F26-B686442A40B7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85B93-5863-234E-837D-78E4CDEC6270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D6BAA0-D6F3-3D4F-865B-45497E674F38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310CA9-C150-2B49-A118-62329625EF81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F312DB9E-3987-DB42-BF30-95B6BFFDF741}" type="datetime1">
              <a:rPr lang="en-US" smtClean="0"/>
              <a:t>11/15/21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4F7E7-9738-EE47-9CE2-3D20C8A80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5" y="1366221"/>
            <a:ext cx="8361229" cy="311189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Breast Cancer Data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</a:t>
            </a: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E05FA5-5FF5-EA4B-B58B-7BDA5D21D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4593" y="4604020"/>
            <a:ext cx="3828472" cy="1086237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Nhóm thực hiện: (nhóm chiều 2)</a:t>
            </a:r>
          </a:p>
          <a:p>
            <a:pPr algn="l"/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Việt Hào B1812338</a:t>
            </a:r>
          </a:p>
          <a:p>
            <a:pPr algn="l"/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Phúc Nguyên B1812364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AD6202-7061-174E-B7CD-24F0E77B802A}"/>
              </a:ext>
            </a:extLst>
          </p:cNvPr>
          <p:cNvSpPr txBox="1"/>
          <p:nvPr/>
        </p:nvSpPr>
        <p:spPr>
          <a:xfrm>
            <a:off x="8939605" y="430305"/>
            <a:ext cx="2474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Báo cáo:</a:t>
            </a:r>
          </a:p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Nguyên lý máy học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A218FE-2462-604A-B1CA-C220C2B97386}"/>
              </a:ext>
            </a:extLst>
          </p:cNvPr>
          <p:cNvSpPr txBox="1"/>
          <p:nvPr/>
        </p:nvSpPr>
        <p:spPr>
          <a:xfrm>
            <a:off x="8231934" y="4845448"/>
            <a:ext cx="2775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Giáo viên hướng dẫn:</a:t>
            </a:r>
          </a:p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TS. Trần Nguyễn Minh Thư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26F59-5DF1-8444-B909-24CC17F7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93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C73BEAC-A83D-5E4E-9141-833CBC3E2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32509"/>
            <a:ext cx="11224491" cy="5844454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4: Protein3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&lt;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-0.24325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&gt;=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-0.24325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Info([1,4], [2,4]) = 5/11 x info([1,4]) + 6/11 x info([2,4])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5/11 x (-1/5 x log(1/5) - 4/5 x log(4/5))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+ 6/11 x (-2/6 x log(2/6) - 4/6 x log(4/6))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0.829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F0357A9-EC6F-A146-89B9-0C56EAA863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103431"/>
              </p:ext>
            </p:extLst>
          </p:nvPr>
        </p:nvGraphicFramePr>
        <p:xfrm>
          <a:off x="838199" y="1144209"/>
          <a:ext cx="1122448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0408">
                  <a:extLst>
                    <a:ext uri="{9D8B030D-6E8A-4147-A177-3AD203B41FA5}">
                      <a16:colId xmlns:a16="http://schemas.microsoft.com/office/drawing/2014/main" val="304922377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549946652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85126093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2318715691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31505746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930922222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65141378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61000846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56632018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220590267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2758105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-0.667900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-0.361050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-0.349430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-0.327470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-0.293460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-0.193040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-0.057335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0.520450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0.547150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0.614470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1.189400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2860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1508621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66A4C62-6A9A-E443-B56C-020D2D746A84}"/>
              </a:ext>
            </a:extLst>
          </p:cNvPr>
          <p:cNvCxnSpPr/>
          <p:nvPr/>
        </p:nvCxnSpPr>
        <p:spPr>
          <a:xfrm>
            <a:off x="5962402" y="789994"/>
            <a:ext cx="0" cy="145011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5FDF6-BCF0-8141-B9D0-D4A0B0A16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96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06DA4D6-1F16-7142-A973-45CD3F4C7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9600"/>
            <a:ext cx="10515600" cy="5567363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Protein2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Protein3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0.845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0.829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0.016 bits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0.845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0.796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0.049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Chọn thuộc tính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để phân hoạch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1A493E7E-982E-E748-94C4-F2EDD66CDABD}"/>
              </a:ext>
            </a:extLst>
          </p:cNvPr>
          <p:cNvSpPr/>
          <p:nvPr/>
        </p:nvSpPr>
        <p:spPr>
          <a:xfrm>
            <a:off x="4294909" y="2318327"/>
            <a:ext cx="3509818" cy="1366982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Protein1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FCCA92-07A0-7747-8938-25CFFB8B04E9}"/>
              </a:ext>
            </a:extLst>
          </p:cNvPr>
          <p:cNvCxnSpPr/>
          <p:nvPr/>
        </p:nvCxnSpPr>
        <p:spPr>
          <a:xfrm flipH="1">
            <a:off x="3694545" y="3347101"/>
            <a:ext cx="1459346" cy="6060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545AD0-82E3-FB4B-9C1B-FE2709256699}"/>
              </a:ext>
            </a:extLst>
          </p:cNvPr>
          <p:cNvCxnSpPr/>
          <p:nvPr/>
        </p:nvCxnSpPr>
        <p:spPr>
          <a:xfrm>
            <a:off x="6945745" y="3347101"/>
            <a:ext cx="1459346" cy="6060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0505939-E7A3-4B42-B5D1-A1F1E6895397}"/>
              </a:ext>
            </a:extLst>
          </p:cNvPr>
          <p:cNvSpPr txBox="1"/>
          <p:nvPr/>
        </p:nvSpPr>
        <p:spPr>
          <a:xfrm>
            <a:off x="3094181" y="3300588"/>
            <a:ext cx="145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-0.116811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B84E4-101C-4348-89A9-A9B41FB04A00}"/>
              </a:ext>
            </a:extLst>
          </p:cNvPr>
          <p:cNvSpPr txBox="1"/>
          <p:nvPr/>
        </p:nvSpPr>
        <p:spPr>
          <a:xfrm>
            <a:off x="7804726" y="3315977"/>
            <a:ext cx="1551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-0.116811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BFB65A-6ABB-6C42-B78C-C1913227F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09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002935-68F4-C843-AE9B-82165FED83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1108929"/>
              </p:ext>
            </p:extLst>
          </p:nvPr>
        </p:nvGraphicFramePr>
        <p:xfrm>
          <a:off x="884381" y="1330323"/>
          <a:ext cx="105156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1909">
                  <a:extLst>
                    <a:ext uri="{9D8B030D-6E8A-4147-A177-3AD203B41FA5}">
                      <a16:colId xmlns:a16="http://schemas.microsoft.com/office/drawing/2014/main" val="350689136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19188553"/>
                    </a:ext>
                  </a:extLst>
                </a:gridCol>
                <a:gridCol w="2013527">
                  <a:extLst>
                    <a:ext uri="{9D8B030D-6E8A-4147-A177-3AD203B41FA5}">
                      <a16:colId xmlns:a16="http://schemas.microsoft.com/office/drawing/2014/main" val="3154191190"/>
                    </a:ext>
                  </a:extLst>
                </a:gridCol>
                <a:gridCol w="1939637">
                  <a:extLst>
                    <a:ext uri="{9D8B030D-6E8A-4147-A177-3AD203B41FA5}">
                      <a16:colId xmlns:a16="http://schemas.microsoft.com/office/drawing/2014/main" val="3630290060"/>
                    </a:ext>
                  </a:extLst>
                </a:gridCol>
                <a:gridCol w="1995054">
                  <a:extLst>
                    <a:ext uri="{9D8B030D-6E8A-4147-A177-3AD203B41FA5}">
                      <a16:colId xmlns:a16="http://schemas.microsoft.com/office/drawing/2014/main" val="1095210274"/>
                    </a:ext>
                  </a:extLst>
                </a:gridCol>
                <a:gridCol w="1923473">
                  <a:extLst>
                    <a:ext uri="{9D8B030D-6E8A-4147-A177-3AD203B41FA5}">
                      <a16:colId xmlns:a16="http://schemas.microsoft.com/office/drawing/2014/main" val="16975916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270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-0.565700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1.26680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-0.293460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57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-0.420320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0.57807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0.614470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41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-0.372700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0.55549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-0.667900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787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-0.223050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0.50594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-0.349430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5172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-0.151750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-0.66332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1.189400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30534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E9D33FF-75BC-AC43-BFC2-82197887ED80}"/>
              </a:ext>
            </a:extLst>
          </p:cNvPr>
          <p:cNvSpPr txBox="1"/>
          <p:nvPr/>
        </p:nvSpPr>
        <p:spPr>
          <a:xfrm>
            <a:off x="3526971" y="4322019"/>
            <a:ext cx="6096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Info(D) = -2/5 x log(2/5) - 3/5 x log(3/5) = 0.971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EA660A-CE66-F240-9BC4-B2006F975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36BC22-3567-6941-B151-0C8F094B9A5A}"/>
              </a:ext>
            </a:extLst>
          </p:cNvPr>
          <p:cNvSpPr txBox="1"/>
          <p:nvPr/>
        </p:nvSpPr>
        <p:spPr>
          <a:xfrm>
            <a:off x="1105232" y="252616"/>
            <a:ext cx="26398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-0.116811</a:t>
            </a:r>
          </a:p>
          <a:p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26752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A93C17F-688C-FA4D-9216-5F3929015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2" y="938934"/>
            <a:ext cx="10515600" cy="5267902"/>
          </a:xfrm>
        </p:spPr>
        <p:txBody>
          <a:bodyPr>
            <a:no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1: Age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Info([1,1], [1,2]) = 2/5 x info([1,1]) + 3/5 x info([1,2])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2/5 x (-1/2 x log(1/2) - 1/2 x log(1/2))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+ 3/5 x (-1/3 x log(1/3) – 2/3 x log(2/3))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0.951 bits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2: Protein2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Info([0,2], [2,1]) = 2/5 x info([0,2]) + 3/5 x info([2,1])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2/5 x (-0/2 x log(0/2) - 2/2 x log(2/2))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+ 3/5 x (-2/3 x log(2/3) – 1/3 x log(1/3))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0.551 bits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41927C1-8D6B-684D-A627-5569ACC61A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3873064"/>
              </p:ext>
            </p:extLst>
          </p:nvPr>
        </p:nvGraphicFramePr>
        <p:xfrm>
          <a:off x="3592285" y="568094"/>
          <a:ext cx="5827485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497">
                  <a:extLst>
                    <a:ext uri="{9D8B030D-6E8A-4147-A177-3AD203B41FA5}">
                      <a16:colId xmlns:a16="http://schemas.microsoft.com/office/drawing/2014/main" val="380066987"/>
                    </a:ext>
                  </a:extLst>
                </a:gridCol>
                <a:gridCol w="1165497">
                  <a:extLst>
                    <a:ext uri="{9D8B030D-6E8A-4147-A177-3AD203B41FA5}">
                      <a16:colId xmlns:a16="http://schemas.microsoft.com/office/drawing/2014/main" val="1622772643"/>
                    </a:ext>
                  </a:extLst>
                </a:gridCol>
                <a:gridCol w="1165497">
                  <a:extLst>
                    <a:ext uri="{9D8B030D-6E8A-4147-A177-3AD203B41FA5}">
                      <a16:colId xmlns:a16="http://schemas.microsoft.com/office/drawing/2014/main" val="3627274582"/>
                    </a:ext>
                  </a:extLst>
                </a:gridCol>
                <a:gridCol w="1165497">
                  <a:extLst>
                    <a:ext uri="{9D8B030D-6E8A-4147-A177-3AD203B41FA5}">
                      <a16:colId xmlns:a16="http://schemas.microsoft.com/office/drawing/2014/main" val="878301945"/>
                    </a:ext>
                  </a:extLst>
                </a:gridCol>
                <a:gridCol w="1165497">
                  <a:extLst>
                    <a:ext uri="{9D8B030D-6E8A-4147-A177-3AD203B41FA5}">
                      <a16:colId xmlns:a16="http://schemas.microsoft.com/office/drawing/2014/main" val="2157994372"/>
                    </a:ext>
                  </a:extLst>
                </a:gridCol>
              </a:tblGrid>
              <a:tr h="37453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811815"/>
                  </a:ext>
                </a:extLst>
              </a:tr>
              <a:tr h="37453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514710"/>
                  </a:ext>
                </a:extLst>
              </a:tr>
            </a:tbl>
          </a:graphicData>
        </a:graphic>
      </p:graphicFrame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99187EA-A0DE-5F44-AEFC-1EAB2A22C9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9854716"/>
              </p:ext>
            </p:extLst>
          </p:nvPr>
        </p:nvGraphicFramePr>
        <p:xfrm>
          <a:off x="4064000" y="3374160"/>
          <a:ext cx="6680200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040">
                  <a:extLst>
                    <a:ext uri="{9D8B030D-6E8A-4147-A177-3AD203B41FA5}">
                      <a16:colId xmlns:a16="http://schemas.microsoft.com/office/drawing/2014/main" val="1967811069"/>
                    </a:ext>
                  </a:extLst>
                </a:gridCol>
                <a:gridCol w="1336040">
                  <a:extLst>
                    <a:ext uri="{9D8B030D-6E8A-4147-A177-3AD203B41FA5}">
                      <a16:colId xmlns:a16="http://schemas.microsoft.com/office/drawing/2014/main" val="2587702779"/>
                    </a:ext>
                  </a:extLst>
                </a:gridCol>
                <a:gridCol w="1336040">
                  <a:extLst>
                    <a:ext uri="{9D8B030D-6E8A-4147-A177-3AD203B41FA5}">
                      <a16:colId xmlns:a16="http://schemas.microsoft.com/office/drawing/2014/main" val="1209821295"/>
                    </a:ext>
                  </a:extLst>
                </a:gridCol>
                <a:gridCol w="1336040">
                  <a:extLst>
                    <a:ext uri="{9D8B030D-6E8A-4147-A177-3AD203B41FA5}">
                      <a16:colId xmlns:a16="http://schemas.microsoft.com/office/drawing/2014/main" val="223045238"/>
                    </a:ext>
                  </a:extLst>
                </a:gridCol>
                <a:gridCol w="1336040">
                  <a:extLst>
                    <a:ext uri="{9D8B030D-6E8A-4147-A177-3AD203B41FA5}">
                      <a16:colId xmlns:a16="http://schemas.microsoft.com/office/drawing/2014/main" val="2552815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-0.66332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0.50594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0.55549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0.57807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1.26680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695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212607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2C74BA-2677-D940-838D-CDF77AD94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13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AAF404-2092-884C-931D-CFFBE250FC44}"/>
              </a:ext>
            </a:extLst>
          </p:cNvPr>
          <p:cNvCxnSpPr>
            <a:cxnSpLocks/>
          </p:cNvCxnSpPr>
          <p:nvPr/>
        </p:nvCxnSpPr>
        <p:spPr>
          <a:xfrm>
            <a:off x="5955974" y="467078"/>
            <a:ext cx="0" cy="94371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D7905C1-199E-9945-8D2B-CDB1B5A2A50B}"/>
              </a:ext>
            </a:extLst>
          </p:cNvPr>
          <p:cNvCxnSpPr>
            <a:cxnSpLocks/>
          </p:cNvCxnSpPr>
          <p:nvPr/>
        </p:nvCxnSpPr>
        <p:spPr>
          <a:xfrm>
            <a:off x="6760127" y="3294584"/>
            <a:ext cx="0" cy="94371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7822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A0D4A2D-6FB5-E04D-81C8-74EADE5B4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2" y="938934"/>
            <a:ext cx="10515600" cy="5267902"/>
          </a:xfrm>
        </p:spPr>
        <p:txBody>
          <a:bodyPr>
            <a:normAutofit/>
          </a:bodyPr>
          <a:lstStyle/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tính 3: Protein3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Info([1,1], [1,2]) = 2/5 x info([1,1]) + 3/5 x info([1,2])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2/5 x (-1/2 x log(1/2) - 1/2 x log(1/2))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+ 3/5 x (-1/3 x log(1/3) – 2/3 x log(2/3))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0.951 bits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12B24EA-B2D2-3D42-82AC-3990DA6D4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236317"/>
              </p:ext>
            </p:extLst>
          </p:nvPr>
        </p:nvGraphicFramePr>
        <p:xfrm>
          <a:off x="893618" y="1206722"/>
          <a:ext cx="8128000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12190663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16665781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73392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9380918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349020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-0.667900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-0.349430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-0.293460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0.614470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1.189400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436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67347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2B85E9-B588-8E46-A4CF-71CD69B5A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14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C413956-FD51-6749-9725-9BD5EF47DBC7}"/>
              </a:ext>
            </a:extLst>
          </p:cNvPr>
          <p:cNvCxnSpPr>
            <a:cxnSpLocks/>
          </p:cNvCxnSpPr>
          <p:nvPr/>
        </p:nvCxnSpPr>
        <p:spPr>
          <a:xfrm>
            <a:off x="4175812" y="1128558"/>
            <a:ext cx="0" cy="94371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694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2F6FE2A-8D1C-A34B-9C68-8F432A76E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48518"/>
            <a:ext cx="10515600" cy="5160963"/>
          </a:xfrm>
        </p:spPr>
        <p:txBody>
          <a:bodyPr>
            <a:no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Protein3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0.971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0.951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0.02 bits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Protein2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0.971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0.551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0.42 bits</a:t>
            </a: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Protein2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052E16F4-7592-114B-823E-6B2B455659C7}"/>
              </a:ext>
            </a:extLst>
          </p:cNvPr>
          <p:cNvSpPr/>
          <p:nvPr/>
        </p:nvSpPr>
        <p:spPr>
          <a:xfrm>
            <a:off x="4858327" y="2261683"/>
            <a:ext cx="2027426" cy="79432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Protein1</a:t>
            </a:r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30DC401D-1200-0645-811C-7BF8EF7FA3D0}"/>
              </a:ext>
            </a:extLst>
          </p:cNvPr>
          <p:cNvSpPr/>
          <p:nvPr/>
        </p:nvSpPr>
        <p:spPr>
          <a:xfrm>
            <a:off x="2830901" y="3304310"/>
            <a:ext cx="2027426" cy="794327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Protein2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B24337-EE27-6E47-BEE4-8F90AA968D7C}"/>
              </a:ext>
            </a:extLst>
          </p:cNvPr>
          <p:cNvCxnSpPr/>
          <p:nvPr/>
        </p:nvCxnSpPr>
        <p:spPr>
          <a:xfrm flipH="1">
            <a:off x="4341091" y="2862046"/>
            <a:ext cx="1034474" cy="61898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F42E71E-8175-064C-9DE0-A52195FC6EA0}"/>
              </a:ext>
            </a:extLst>
          </p:cNvPr>
          <p:cNvCxnSpPr/>
          <p:nvPr/>
        </p:nvCxnSpPr>
        <p:spPr>
          <a:xfrm>
            <a:off x="6397334" y="2862046"/>
            <a:ext cx="1034474" cy="61898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210F00-1B46-1E4B-8260-D8CFA05676FD}"/>
              </a:ext>
            </a:extLst>
          </p:cNvPr>
          <p:cNvCxnSpPr/>
          <p:nvPr/>
        </p:nvCxnSpPr>
        <p:spPr>
          <a:xfrm flipH="1">
            <a:off x="2382981" y="3921914"/>
            <a:ext cx="1034474" cy="61898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2887826-CC6A-5B46-914D-FF9F8D272969}"/>
              </a:ext>
            </a:extLst>
          </p:cNvPr>
          <p:cNvCxnSpPr/>
          <p:nvPr/>
        </p:nvCxnSpPr>
        <p:spPr>
          <a:xfrm>
            <a:off x="4316263" y="3921914"/>
            <a:ext cx="1034474" cy="61898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519D486-BE24-BD49-B5FF-F29733A22AAF}"/>
              </a:ext>
            </a:extLst>
          </p:cNvPr>
          <p:cNvSpPr txBox="1"/>
          <p:nvPr/>
        </p:nvSpPr>
        <p:spPr>
          <a:xfrm>
            <a:off x="3546424" y="2833987"/>
            <a:ext cx="1653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-0.116811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C1C316-C665-4645-8C19-0F56B8DD2927}"/>
              </a:ext>
            </a:extLst>
          </p:cNvPr>
          <p:cNvSpPr txBox="1"/>
          <p:nvPr/>
        </p:nvSpPr>
        <p:spPr>
          <a:xfrm>
            <a:off x="6816437" y="2822204"/>
            <a:ext cx="1933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-0.116811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9C59C1-664B-B341-B246-047C29EE48D9}"/>
              </a:ext>
            </a:extLst>
          </p:cNvPr>
          <p:cNvSpPr txBox="1"/>
          <p:nvPr/>
        </p:nvSpPr>
        <p:spPr>
          <a:xfrm>
            <a:off x="1585989" y="3907818"/>
            <a:ext cx="1774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0.530715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C1ED13-4D63-394B-A9CF-9E1FC99005C9}"/>
              </a:ext>
            </a:extLst>
          </p:cNvPr>
          <p:cNvSpPr txBox="1"/>
          <p:nvPr/>
        </p:nvSpPr>
        <p:spPr>
          <a:xfrm>
            <a:off x="4742294" y="3870523"/>
            <a:ext cx="1771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0.530715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8EAD030-A3F9-2F45-B214-A9272774C59E}"/>
              </a:ext>
            </a:extLst>
          </p:cNvPr>
          <p:cNvSpPr/>
          <p:nvPr/>
        </p:nvSpPr>
        <p:spPr>
          <a:xfrm>
            <a:off x="2142837" y="4550137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7CA6F-E101-AB45-9CE8-31AEF5AB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29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A6B381-4AA2-B44E-B8F0-014FA950D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854" y="591127"/>
            <a:ext cx="11289146" cy="567574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6E25D5F1-97FC-224F-9914-A80A452E04EC}"/>
              </a:ext>
            </a:extLst>
          </p:cNvPr>
          <p:cNvSpPr/>
          <p:nvPr/>
        </p:nvSpPr>
        <p:spPr>
          <a:xfrm>
            <a:off x="5242567" y="809810"/>
            <a:ext cx="2027426" cy="79432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13E4032A-2C93-C547-B3E0-43A427B39F72}"/>
              </a:ext>
            </a:extLst>
          </p:cNvPr>
          <p:cNvSpPr/>
          <p:nvPr/>
        </p:nvSpPr>
        <p:spPr>
          <a:xfrm>
            <a:off x="3309668" y="1926331"/>
            <a:ext cx="2027426" cy="794327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9F3A96-5FF1-284A-82E8-3659BC11E09E}"/>
              </a:ext>
            </a:extLst>
          </p:cNvPr>
          <p:cNvCxnSpPr/>
          <p:nvPr/>
        </p:nvCxnSpPr>
        <p:spPr>
          <a:xfrm flipH="1">
            <a:off x="4707101" y="1409578"/>
            <a:ext cx="1031456" cy="65303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46E628-AECF-FB43-9928-DFDAEA8A3E50}"/>
              </a:ext>
            </a:extLst>
          </p:cNvPr>
          <p:cNvCxnSpPr>
            <a:cxnSpLocks/>
          </p:cNvCxnSpPr>
          <p:nvPr/>
        </p:nvCxnSpPr>
        <p:spPr>
          <a:xfrm flipH="1">
            <a:off x="2935566" y="2535453"/>
            <a:ext cx="866395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3899B0A-E8E6-2E4F-A788-D7446CE981F6}"/>
              </a:ext>
            </a:extLst>
          </p:cNvPr>
          <p:cNvSpPr txBox="1"/>
          <p:nvPr/>
        </p:nvSpPr>
        <p:spPr>
          <a:xfrm>
            <a:off x="3877229" y="1404082"/>
            <a:ext cx="1630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-0.116811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CB2CB-AF12-1346-B42D-4CBA315C5435}"/>
              </a:ext>
            </a:extLst>
          </p:cNvPr>
          <p:cNvSpPr txBox="1"/>
          <p:nvPr/>
        </p:nvSpPr>
        <p:spPr>
          <a:xfrm>
            <a:off x="7125059" y="1431331"/>
            <a:ext cx="1558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-0.116811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EA5924-510E-564C-9498-3DAA4AC341E2}"/>
              </a:ext>
            </a:extLst>
          </p:cNvPr>
          <p:cNvSpPr txBox="1"/>
          <p:nvPr/>
        </p:nvSpPr>
        <p:spPr>
          <a:xfrm>
            <a:off x="2316239" y="2694046"/>
            <a:ext cx="1465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0.530715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921F45-0116-6E41-AE3E-F3030F681252}"/>
              </a:ext>
            </a:extLst>
          </p:cNvPr>
          <p:cNvSpPr txBox="1"/>
          <p:nvPr/>
        </p:nvSpPr>
        <p:spPr>
          <a:xfrm>
            <a:off x="4800428" y="2742195"/>
            <a:ext cx="16069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0.530715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FC131B-45E3-7149-80D6-3228265927B3}"/>
              </a:ext>
            </a:extLst>
          </p:cNvPr>
          <p:cNvSpPr/>
          <p:nvPr/>
        </p:nvSpPr>
        <p:spPr>
          <a:xfrm>
            <a:off x="2671260" y="3442712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50C2CA38-8748-D14A-8415-6D29C4521028}"/>
              </a:ext>
            </a:extLst>
          </p:cNvPr>
          <p:cNvSpPr/>
          <p:nvPr/>
        </p:nvSpPr>
        <p:spPr>
          <a:xfrm>
            <a:off x="3877229" y="3357407"/>
            <a:ext cx="2027426" cy="794327"/>
          </a:xfrm>
          <a:prstGeom prst="diamon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5DAFCD-FC06-7F42-B7EB-023D48DD5C78}"/>
              </a:ext>
            </a:extLst>
          </p:cNvPr>
          <p:cNvSpPr txBox="1"/>
          <p:nvPr/>
        </p:nvSpPr>
        <p:spPr>
          <a:xfrm>
            <a:off x="3651213" y="4168967"/>
            <a:ext cx="985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41.5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F45063-6F2E-404A-B78D-968ABBB91945}"/>
              </a:ext>
            </a:extLst>
          </p:cNvPr>
          <p:cNvSpPr txBox="1"/>
          <p:nvPr/>
        </p:nvSpPr>
        <p:spPr>
          <a:xfrm>
            <a:off x="5759895" y="4119213"/>
            <a:ext cx="108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41.5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4D8534-5FF7-FE43-A404-562C0349AD3D}"/>
              </a:ext>
            </a:extLst>
          </p:cNvPr>
          <p:cNvSpPr/>
          <p:nvPr/>
        </p:nvSpPr>
        <p:spPr>
          <a:xfrm>
            <a:off x="7029382" y="3419480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625C09-966E-9448-A532-1A1C16ADCD67}"/>
              </a:ext>
            </a:extLst>
          </p:cNvPr>
          <p:cNvSpPr/>
          <p:nvPr/>
        </p:nvSpPr>
        <p:spPr>
          <a:xfrm>
            <a:off x="5940781" y="4970998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19" name="Diamond 18">
            <a:extLst>
              <a:ext uri="{FF2B5EF4-FFF2-40B4-BE49-F238E27FC236}">
                <a16:creationId xmlns:a16="http://schemas.microsoft.com/office/drawing/2014/main" id="{F40B088E-B0EC-3743-A1A7-31C6F051591D}"/>
              </a:ext>
            </a:extLst>
          </p:cNvPr>
          <p:cNvSpPr/>
          <p:nvPr/>
        </p:nvSpPr>
        <p:spPr>
          <a:xfrm>
            <a:off x="7108770" y="1932425"/>
            <a:ext cx="2027426" cy="794327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25B289-5502-4B45-87EF-8A52D3C98FC5}"/>
              </a:ext>
            </a:extLst>
          </p:cNvPr>
          <p:cNvSpPr txBox="1"/>
          <p:nvPr/>
        </p:nvSpPr>
        <p:spPr>
          <a:xfrm>
            <a:off x="6366740" y="2701786"/>
            <a:ext cx="14346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1.36485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577AA7-89E6-4C41-A55C-1CD65E5B0742}"/>
              </a:ext>
            </a:extLst>
          </p:cNvPr>
          <p:cNvSpPr txBox="1"/>
          <p:nvPr/>
        </p:nvSpPr>
        <p:spPr>
          <a:xfrm>
            <a:off x="8794606" y="2669945"/>
            <a:ext cx="1607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1.36485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E5C61D-3E4A-8449-B161-ED405548DA2B}"/>
              </a:ext>
            </a:extLst>
          </p:cNvPr>
          <p:cNvSpPr/>
          <p:nvPr/>
        </p:nvSpPr>
        <p:spPr>
          <a:xfrm>
            <a:off x="3862905" y="4995029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0A380887-C012-C04D-A169-31A1B13E3921}"/>
              </a:ext>
            </a:extLst>
          </p:cNvPr>
          <p:cNvSpPr/>
          <p:nvPr/>
        </p:nvSpPr>
        <p:spPr>
          <a:xfrm>
            <a:off x="8467266" y="3272503"/>
            <a:ext cx="2027426" cy="794327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0E0D39-D2AA-D84F-9AEC-C3CB6168F0B2}"/>
              </a:ext>
            </a:extLst>
          </p:cNvPr>
          <p:cNvCxnSpPr/>
          <p:nvPr/>
        </p:nvCxnSpPr>
        <p:spPr>
          <a:xfrm>
            <a:off x="6685969" y="1446522"/>
            <a:ext cx="1031456" cy="65303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0D12F2C-C3B4-E54E-A807-727749A917E8}"/>
              </a:ext>
            </a:extLst>
          </p:cNvPr>
          <p:cNvCxnSpPr>
            <a:cxnSpLocks/>
          </p:cNvCxnSpPr>
          <p:nvPr/>
        </p:nvCxnSpPr>
        <p:spPr>
          <a:xfrm>
            <a:off x="4818618" y="2535453"/>
            <a:ext cx="78873" cy="85825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0168E72-7181-2F4C-B30A-59BF8D80BAC7}"/>
              </a:ext>
            </a:extLst>
          </p:cNvPr>
          <p:cNvCxnSpPr>
            <a:cxnSpLocks/>
          </p:cNvCxnSpPr>
          <p:nvPr/>
        </p:nvCxnSpPr>
        <p:spPr>
          <a:xfrm flipH="1">
            <a:off x="4143911" y="4028602"/>
            <a:ext cx="392181" cy="9423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108F075-F500-3045-8CAD-B901663A1D6B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5461423" y="3941142"/>
            <a:ext cx="719503" cy="102985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D130EFD-50F3-2D42-9999-BD6E0E3E6981}"/>
              </a:ext>
            </a:extLst>
          </p:cNvPr>
          <p:cNvCxnSpPr/>
          <p:nvPr/>
        </p:nvCxnSpPr>
        <p:spPr>
          <a:xfrm flipH="1">
            <a:off x="7222167" y="2535453"/>
            <a:ext cx="469063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5B4451-EE35-E541-90F3-545556BEECCF}"/>
              </a:ext>
            </a:extLst>
          </p:cNvPr>
          <p:cNvCxnSpPr/>
          <p:nvPr/>
        </p:nvCxnSpPr>
        <p:spPr>
          <a:xfrm>
            <a:off x="8599859" y="2535453"/>
            <a:ext cx="469063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AFD96FE-B011-EC47-A24B-FCF2D481EF37}"/>
              </a:ext>
            </a:extLst>
          </p:cNvPr>
          <p:cNvCxnSpPr/>
          <p:nvPr/>
        </p:nvCxnSpPr>
        <p:spPr>
          <a:xfrm flipH="1">
            <a:off x="8513079" y="3856369"/>
            <a:ext cx="469063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0788AB4-6616-C24A-A243-8754638B4C44}"/>
              </a:ext>
            </a:extLst>
          </p:cNvPr>
          <p:cNvCxnSpPr/>
          <p:nvPr/>
        </p:nvCxnSpPr>
        <p:spPr>
          <a:xfrm>
            <a:off x="9972779" y="3856369"/>
            <a:ext cx="469063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76424032-FDFA-8F49-98B9-6C4D7071F66B}"/>
              </a:ext>
            </a:extLst>
          </p:cNvPr>
          <p:cNvSpPr/>
          <p:nvPr/>
        </p:nvSpPr>
        <p:spPr>
          <a:xfrm>
            <a:off x="8294210" y="4750766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C84F6F-D70F-B74C-9081-E407EDF1349A}"/>
              </a:ext>
            </a:extLst>
          </p:cNvPr>
          <p:cNvSpPr/>
          <p:nvPr/>
        </p:nvSpPr>
        <p:spPr>
          <a:xfrm>
            <a:off x="10243105" y="4756865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1085305-1358-CB4B-BD48-DEB8101B0CDD}"/>
              </a:ext>
            </a:extLst>
          </p:cNvPr>
          <p:cNvSpPr txBox="1"/>
          <p:nvPr/>
        </p:nvSpPr>
        <p:spPr>
          <a:xfrm>
            <a:off x="7319957" y="4123352"/>
            <a:ext cx="1559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0.2315575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E008D5-D71C-7E44-A150-98D6A65F1720}"/>
              </a:ext>
            </a:extLst>
          </p:cNvPr>
          <p:cNvSpPr txBox="1"/>
          <p:nvPr/>
        </p:nvSpPr>
        <p:spPr>
          <a:xfrm>
            <a:off x="10144222" y="4066830"/>
            <a:ext cx="1719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0.2315575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7018BB-9E84-CB43-8896-A73D71EFC8A0}"/>
              </a:ext>
            </a:extLst>
          </p:cNvPr>
          <p:cNvSpPr txBox="1"/>
          <p:nvPr/>
        </p:nvSpPr>
        <p:spPr>
          <a:xfrm>
            <a:off x="3901511" y="5792000"/>
            <a:ext cx="5442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Cây quyết định sau khi phân hoạch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B2EECB-6827-EE43-85B3-8B7D14214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03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A3377-F948-C64D-B021-9A15638D4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489858"/>
            <a:ext cx="11277600" cy="58456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&lt; 0.530715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1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0.530715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Age &lt; 41.5              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0.530715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Age &gt;= 41.5         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&gt;=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&lt; 1.36485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1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&gt;=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1.36485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Protein3 &lt; 0.2315575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&gt;=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1.36485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Protein3 &gt;= 0.2315575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0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25D12F-9509-BC46-9D3D-4664819E0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17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F5580-63C7-774E-A092-A59F7BFBF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399" y="423333"/>
            <a:ext cx="9960429" cy="5923037"/>
          </a:xfrm>
        </p:spPr>
        <p:txBody>
          <a:bodyPr>
            <a:noAutofit/>
          </a:bodyPr>
          <a:lstStyle/>
          <a:p>
            <a:r>
              <a:rPr lang="en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Dự đoán phần tử:</a:t>
            </a:r>
          </a:p>
          <a:p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Xét các Patient_ID: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TCGA-AO-A1KQ </a:t>
            </a:r>
            <a:r>
              <a:rPr lang="en-US" sz="22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&gt;= -0.116811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1.36485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Protein3 &lt; 0.2315575 (</a:t>
            </a: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=&gt; 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Predict= 1 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TCGA-BH-A0EA </a:t>
            </a:r>
            <a:r>
              <a:rPr lang="en-VN" sz="22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0.530715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 &gt;= 41.5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=&gt;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 = 0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TCGA-S3-A6ZG</a:t>
            </a:r>
            <a:r>
              <a:rPr lang="en-US" sz="22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&lt; 0.530715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=&gt;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 = 0</a:t>
            </a:r>
          </a:p>
          <a:p>
            <a:endParaRPr lang="en-US" sz="2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85A4B5-597A-B642-9208-E154C322FD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49433"/>
              </p:ext>
            </p:extLst>
          </p:nvPr>
        </p:nvGraphicFramePr>
        <p:xfrm>
          <a:off x="794657" y="926493"/>
          <a:ext cx="10842168" cy="269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271">
                  <a:extLst>
                    <a:ext uri="{9D8B030D-6E8A-4147-A177-3AD203B41FA5}">
                      <a16:colId xmlns:a16="http://schemas.microsoft.com/office/drawing/2014/main" val="3963021183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4085401941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2096993625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4164199315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767067302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323494888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2587875177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1373820743"/>
                    </a:ext>
                  </a:extLst>
                </a:gridCol>
              </a:tblGrid>
              <a:tr h="819075"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Patient_ID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Patient_Status</a:t>
                      </a:r>
                      <a:br>
                        <a:rPr lang="en-US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V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V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214693"/>
                  </a:ext>
                </a:extLst>
              </a:tr>
              <a:tr h="5212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TCGA-AO-A1KQ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-0.081872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1.72410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-0.057335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098776"/>
                  </a:ext>
                </a:extLst>
              </a:tr>
              <a:tr h="5212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TCGA-BH-A0EA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-0.372700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0.55549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-0.667900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791473"/>
                  </a:ext>
                </a:extLst>
              </a:tr>
              <a:tr h="5212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TCGA-S3-A6ZG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-0.223050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0.50594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-0.349430</a:t>
                      </a:r>
                      <a:endParaRPr lang="en-V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48413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5E10BA-7DA6-F742-945E-FEF0BFCC6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20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02164-C8D2-6A48-9F16-AB8A24AED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893184"/>
            <a:ext cx="7010400" cy="497421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VN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3.THỰC NGHIỆM</a:t>
            </a:r>
          </a:p>
          <a:p>
            <a:endParaRPr lang="en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Xử lý dữ liệu NaN: xóa các dòng có dữ liệu bị thiếu</a:t>
            </a:r>
          </a:p>
          <a:p>
            <a:r>
              <a:rPr lang="en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Dữ liệu sẽ còn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4755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317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341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lúc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15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Patient_Status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Alive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Dead ⇒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(classification)</a:t>
            </a:r>
            <a:endParaRPr lang="en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B4BEA1-0C46-AA44-861C-354C350AE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0" y="2544887"/>
            <a:ext cx="3801259" cy="284315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AB8436-0C11-1549-8BF0-70EEA29C6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39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1A29A-41CF-B744-AEA5-F00349F80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 báo cáo: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8C954-E934-EB45-A1D5-67BE19136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053021" cy="3581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Giới thiệu tập dữ liệu: REAL BREAST CANCER DATA </a:t>
            </a:r>
          </a:p>
          <a:p>
            <a:pPr marL="514350" indent="-514350">
              <a:buFont typeface="+mj-lt"/>
              <a:buAutoNum type="arabicPeriod"/>
            </a:pPr>
            <a:r>
              <a:rPr lang="en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Minh họa giải thuật thông qua ví dụ</a:t>
            </a:r>
          </a:p>
          <a:p>
            <a:pPr marL="514350" indent="-514350">
              <a:buFont typeface="+mj-lt"/>
              <a:buAutoNum type="arabicPeriod"/>
            </a:pPr>
            <a:r>
              <a:rPr lang="en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thực nghiệm</a:t>
            </a:r>
          </a:p>
          <a:p>
            <a:pPr marL="514350" indent="-514350">
              <a:buFont typeface="+mj-lt"/>
              <a:buAutoNum type="arabicPeriod"/>
            </a:pPr>
            <a:r>
              <a:rPr lang="en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C1702-4DF9-DA4F-A38F-EDBB6D4E0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416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B470C-AAFB-9E4B-BB50-6595DE773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3379" y="1527585"/>
            <a:ext cx="9601200" cy="4059299"/>
          </a:xfrm>
        </p:spPr>
        <p:txBody>
          <a:bodyPr>
            <a:noAutofit/>
          </a:bodyPr>
          <a:lstStyle/>
          <a:p>
            <a:r>
              <a:rPr lang="en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Sử dụng nghi thức Hold-out với  với tham số test_size = 0.3 và random_state = 100+i để đánh giá giải thuật: tương đương 1326 dữ liệu để Train(221 dòng, 12 cột) và 576 dữ liệu để Test(96 dòng, 12 cột)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/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sklearn.tree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DecisionTreeClassifier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criterion="entropy",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min_samples_leaf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=18,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max_depth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=7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B51008-7E6B-5B41-B50A-006D5682D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6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005E5B-809D-2A4B-B973-909D0F9A04BB}"/>
              </a:ext>
            </a:extLst>
          </p:cNvPr>
          <p:cNvSpPr txBox="1"/>
          <p:nvPr/>
        </p:nvSpPr>
        <p:spPr>
          <a:xfrm>
            <a:off x="2585356" y="6235280"/>
            <a:ext cx="7837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Biểu đồ độ chính xác của Decision Tree và Naive Bayes (%)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C85CB-7F0A-3B40-8F21-ADE6553A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21</a:t>
            </a:fld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31C1778-39D2-C448-9BCC-51141B3CC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75" y="562708"/>
            <a:ext cx="10678955" cy="567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31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4797C-D83B-5A49-BE90-71AA747DD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75.418%</a:t>
            </a:r>
            <a:endParaRPr lang="en-U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Naive Bayes: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72.081%</a:t>
            </a:r>
            <a:endParaRPr lang="en-U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7299E2-86E3-004C-8E19-66001DBCF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602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B0DF5-A87E-5B40-A6CF-FFE7651D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4. Kết Luận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82C6B-E0EB-DB43-970F-682D1C39C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Giải thuật cây quyết định khá hiệu quả trong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Naive Bayes: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dataset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vẻ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gặp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lặp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10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lặp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6DD4C-88D8-CC46-85C7-9113985E2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83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860C8-3E91-6044-A133-E110AB0FF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1"/>
            <a:ext cx="9601200" cy="903514"/>
          </a:xfrm>
        </p:spPr>
        <p:txBody>
          <a:bodyPr>
            <a:normAutofit/>
          </a:bodyPr>
          <a:lstStyle/>
          <a:p>
            <a:r>
              <a:rPr lang="en-VN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F</a:t>
            </a:r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WATCHING</a:t>
            </a:r>
            <a:endParaRPr lang="en-VN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908FD7-7DDD-A94B-8A3E-640E87BA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044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CB5A3-121F-A24D-8331-E4B4383CA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849854"/>
            <a:ext cx="9601200" cy="5017546"/>
          </a:xfrm>
        </p:spPr>
        <p:txBody>
          <a:bodyPr/>
          <a:lstStyle/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Tập dữ liệu ban đầu: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3475A-17DD-8749-95D9-DB000D4FF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75" y="1349904"/>
            <a:ext cx="11291047" cy="48034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8F6147-D621-8A46-8C00-5D4AA6677DE9}"/>
              </a:ext>
            </a:extLst>
          </p:cNvPr>
          <p:cNvSpPr txBox="1"/>
          <p:nvPr/>
        </p:nvSpPr>
        <p:spPr>
          <a:xfrm>
            <a:off x="1371600" y="138164"/>
            <a:ext cx="5693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1.GIỚI THIỆU TẬP DỮ LIỆU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9667FB-45BA-BF45-AC92-81F4FD875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107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58705-E2E9-CD40-BA13-AF4EDE8EF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Tập dữ liệu này bao gồm một nhóm bệnh nhân ung thư vú, những người đã được phẫu thuật để loại bỏ khối u của họ</a:t>
            </a:r>
            <a:endParaRPr lang="en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58950-0E20-D448-B632-D5BCB97B9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7943" y="1469571"/>
            <a:ext cx="11070771" cy="5301343"/>
          </a:xfrm>
        </p:spPr>
        <p:txBody>
          <a:bodyPr>
            <a:normAutofit fontScale="85000" lnSpcReduction="10000"/>
          </a:bodyPr>
          <a:lstStyle/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Patient_ID: id định danh duy nhất của một bệnh nhân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Tuổi: tuổi được chẩn đoán (Năm)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Giới tính: Nam / Nữ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Protein1, Protein2, Protein3, Protein4: mức độ biểu hiện (đơn vị không xác định)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Tumour_Stage(Giai đoạn ung thư): I, II, III</a:t>
            </a:r>
          </a:p>
          <a:p>
            <a:pPr fontAlgn="base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Histology(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Mô học): Ung thư biểu mô ống xâm nhập, Ung thư biểu mô tuyến thâm nhiễm, Ung thư biểu mô tuyến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status: Positive/Negative (tích cực, tiêu cực)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 status:  Positive/Negative 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HER2 status: Tích cực / Tiêu cực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Surgery_type: Cắt bỏ khối u, Cắt bỏ tuyến vú đơn giản, Phẫu thuật cắt bỏ tuyến vú có sửa đổi, Khác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Date_of_Surgery: Ngày mà phẫu thuật được thực hiện (trong DD-MON-YY)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Date_of_Last_Visit: Ngày thăm khám cuối cùng (tính theo DD-MON-YY) [có thể để trống, trong trường hợp bệnh nhân không đến thăm lại sau phẫu thuật]</a:t>
            </a:r>
          </a:p>
          <a:p>
            <a:pPr fontAlgn="base"/>
            <a:r>
              <a:rPr lang="vi-VN" dirty="0">
                <a:solidFill>
                  <a:schemeClr val="accent3">
                    <a:lumMod val="50000"/>
                  </a:schemeClr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Patient_Status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Còn sống / Đã chết [có thể để trống, trong trường hợp bệnh nhân không đến thăm lại sau khi phẫu thuật và không có thông tin về việc bệnh nhân còn sống hay đã chết].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CE295-21D7-4743-BF47-20B7FE641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53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84C70-FD6F-F040-ABDD-A2D09AB64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505609"/>
            <a:ext cx="9601200" cy="5927464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341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16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Tập dữ liệu này bao gồm cả chữ và số.</a:t>
            </a: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Số dữ liệu bị thiếu ở mỗi cột:</a:t>
            </a: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3AD1E0-E9F7-9A45-BE4B-388A78534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049" y="3679117"/>
            <a:ext cx="2540000" cy="27972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CCF3B8-14F0-4E45-9100-52DE0E556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88" y="1446902"/>
            <a:ext cx="11223812" cy="173198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C67D47-8846-3B43-9B65-C4D5C770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5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596BB-D4ED-3F4B-9EA0-A3FD1F1FF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512612"/>
            <a:ext cx="9601200" cy="3354788"/>
          </a:xfrm>
        </p:spPr>
        <p:txBody>
          <a:bodyPr>
            <a:normAutofit fontScale="92500" lnSpcReduction="20000"/>
          </a:bodyPr>
          <a:lstStyle/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Info(D)</a:t>
            </a:r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-3/11log(3/11) – 8/11log(8/11) =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0.845</a:t>
            </a:r>
            <a:endParaRPr lang="en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C3795D-1BAB-334C-991C-AFE61DFEB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DCB32A-304A-824D-90FE-310DBFAB5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903" y="908723"/>
            <a:ext cx="8034793" cy="41324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7B084C-0676-894E-B57A-4FC78A82ADB0}"/>
              </a:ext>
            </a:extLst>
          </p:cNvPr>
          <p:cNvSpPr txBox="1"/>
          <p:nvPr/>
        </p:nvSpPr>
        <p:spPr>
          <a:xfrm>
            <a:off x="1371600" y="262393"/>
            <a:ext cx="6231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2. MINH HỌA GIẢI THUẬT THÔNG QUA VÍ DỤ</a:t>
            </a:r>
          </a:p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2331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7EBC17-000E-0645-9844-AF9261827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2509"/>
            <a:ext cx="10515600" cy="5844454"/>
          </a:xfrm>
        </p:spPr>
        <p:txBody>
          <a:bodyPr>
            <a:normAutofit/>
          </a:bodyPr>
          <a:lstStyle/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tính 1: Age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&lt;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62.5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&gt;=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62.5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Info([2,4], [1,4]) = 6/11 x info([2,4]) + 5/11 x info([1,4])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6/11 x (-2/6 x log(2/6) - 4/6 x log(4/6))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+ 5/11 x (-1/5 x log(1/5) - 4/5 x log(4/5))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0.829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BA775DE-A3B8-3747-84F7-27ABAE6A5B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198789"/>
              </p:ext>
            </p:extLst>
          </p:nvPr>
        </p:nvGraphicFramePr>
        <p:xfrm>
          <a:off x="1969979" y="1511400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160204421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097964233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823961337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7572153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17057244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32931396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7443130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117155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73046505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4686788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249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56.0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56.0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8602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3608366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8BCDB51-B30F-2543-B5EB-1F33219C0F78}"/>
              </a:ext>
            </a:extLst>
          </p:cNvPr>
          <p:cNvCxnSpPr/>
          <p:nvPr/>
        </p:nvCxnSpPr>
        <p:spPr>
          <a:xfrm>
            <a:off x="6423251" y="1374240"/>
            <a:ext cx="0" cy="1016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A54BAB-5697-074C-9F10-9340FC7AB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233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5396CF0-F7A4-A04D-A1AE-5D24AFFE1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32509"/>
            <a:ext cx="11224491" cy="5844454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2: Protein1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&lt;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-0.116811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/3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&gt;=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-0.116811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/5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Info([2,3], [1,5]) = 5/11 x info([2,3]) + 6/11 x info([1,5])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5/11 x (-2/5 x log(2/5) - 3/5 x log(3/5))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+ 6/11 x (-1/6 x log(1/6) - 5/6 x log(5/6))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0.796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BDE68F0-AC42-7645-B725-1E069A1855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699683"/>
              </p:ext>
            </p:extLst>
          </p:nvPr>
        </p:nvGraphicFramePr>
        <p:xfrm>
          <a:off x="838199" y="1013580"/>
          <a:ext cx="1122448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0408">
                  <a:extLst>
                    <a:ext uri="{9D8B030D-6E8A-4147-A177-3AD203B41FA5}">
                      <a16:colId xmlns:a16="http://schemas.microsoft.com/office/drawing/2014/main" val="3487922118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552021053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22245902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960186469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67735517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068319012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302619848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43736918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93291273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220791307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19694009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-0.565700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-0.420320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-0.372700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-0.223050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-0.151750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-0.081872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-0.069535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0.080353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0.213980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0.221550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0.345090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6225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4368872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AE53B2D-6394-E14D-8F46-33F8B241B526}"/>
              </a:ext>
            </a:extLst>
          </p:cNvPr>
          <p:cNvCxnSpPr/>
          <p:nvPr/>
        </p:nvCxnSpPr>
        <p:spPr>
          <a:xfrm>
            <a:off x="5973288" y="785090"/>
            <a:ext cx="0" cy="145011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93949C-FF5B-EB4D-ABCA-9A083D355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0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1C7EFE4-D488-5641-B6B0-4AABE0D74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32509"/>
            <a:ext cx="11224491" cy="5844454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3: Protein2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&lt;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0.56678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&gt;=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0.56678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Info([1,4], [2,4]) = 5/11 x info([1,4]) + 6/11 x info([2,4])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5/11 x (-1/5 x log(1/5) - 4/5 x log(4/5))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+ 6/11 x (-2/6 x log(2/6) - 4/6 x log(4/6))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0.829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D59FF2F-7EAF-F049-8E16-61483F6F6B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931140"/>
              </p:ext>
            </p:extLst>
          </p:nvPr>
        </p:nvGraphicFramePr>
        <p:xfrm>
          <a:off x="838199" y="1122437"/>
          <a:ext cx="1122448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0408">
                  <a:extLst>
                    <a:ext uri="{9D8B030D-6E8A-4147-A177-3AD203B41FA5}">
                      <a16:colId xmlns:a16="http://schemas.microsoft.com/office/drawing/2014/main" val="2071874020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267365833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351293050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1888038353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1837902611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58754367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744145410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185419584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235158614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660040190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40038960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-0.66332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-0.21147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0.42638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0.50594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0.55549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0.57807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1.26680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1.31140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1.41830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1.72410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1.90680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1868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8079232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11A5DF-B5B5-2B41-8607-97B4756DBB80}"/>
              </a:ext>
            </a:extLst>
          </p:cNvPr>
          <p:cNvCxnSpPr/>
          <p:nvPr/>
        </p:nvCxnSpPr>
        <p:spPr>
          <a:xfrm>
            <a:off x="5965701" y="768222"/>
            <a:ext cx="0" cy="145011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8E3D00-6616-0349-A4A1-9B1A7F961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459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616</TotalTime>
  <Words>1750</Words>
  <Application>Microsoft Macintosh PowerPoint</Application>
  <PresentationFormat>Widescreen</PresentationFormat>
  <Paragraphs>405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Calibri</vt:lpstr>
      <vt:lpstr>Franklin Gothic Book</vt:lpstr>
      <vt:lpstr>Times New Roman</vt:lpstr>
      <vt:lpstr>Crop</vt:lpstr>
      <vt:lpstr>Real Breast Cancer Data Decision tree</vt:lpstr>
      <vt:lpstr>Nội dung báo cáo:</vt:lpstr>
      <vt:lpstr>PowerPoint Presentation</vt:lpstr>
      <vt:lpstr>Tập dữ liệu này bao gồm một nhóm bệnh nhân ung thư vú, những người đã được phẫu thuật để loại bỏ khối u của họ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 Kết Luận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Breast Cancer Data Decision tree</dc:title>
  <dc:creator>Microsoft Office User</dc:creator>
  <cp:lastModifiedBy>Microsoft Office User</cp:lastModifiedBy>
  <cp:revision>28</cp:revision>
  <dcterms:created xsi:type="dcterms:W3CDTF">2021-11-05T16:03:28Z</dcterms:created>
  <dcterms:modified xsi:type="dcterms:W3CDTF">2021-11-15T07:15:26Z</dcterms:modified>
</cp:coreProperties>
</file>

<file path=docProps/thumbnail.jpeg>
</file>